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84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6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7FB36FB-C10C-479A-9DFD-15DEB134881C}" type="datetime1">
              <a:rPr lang="ko-KR" altLang="en-US"/>
              <a:pPr lvl="0">
                <a:defRPr/>
              </a:pPr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D64B5D5-48B7-4F94-AE9E-F3674E44000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D64B5D5-48B7-4F94-AE9E-F3674E44000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D64B5D5-48B7-4F94-AE9E-F3674E44000D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5009" y="2142418"/>
            <a:ext cx="8221980" cy="1186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7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7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제주도 버스 </a:t>
            </a:r>
            <a:r>
              <a:rPr lang="en-US" altLang="ko-KR" sz="7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Data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228225" y="6368572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나눔스퀘어 Bold"/>
                <a:ea typeface="나눔스퀘어 Bold"/>
              </a:rPr>
              <a:t>6</a:t>
            </a:r>
            <a:r>
              <a:rPr lang="ko-KR" altLang="en-US">
                <a:latin typeface="나눔스퀘어 Bold"/>
                <a:ea typeface="나눔스퀘어 Bold"/>
              </a:rPr>
              <a:t>조 임 영 택  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-668775" y="6281484"/>
            <a:ext cx="8221980" cy="57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 </a:t>
            </a:r>
            <a:r>
              <a:rPr lang="en-US" altLang="ko-KR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2</a:t>
            </a:r>
            <a:r>
              <a:rPr lang="ko-KR" altLang="en-US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번</a:t>
            </a:r>
            <a:r>
              <a:rPr lang="en-US" altLang="ko-KR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.</a:t>
            </a:r>
            <a:r>
              <a:rPr lang="ko-KR" altLang="en-US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ko-KR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제주 대중교통 현황을 분석한다.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5437" y="525182"/>
            <a:ext cx="2783206" cy="39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승차인원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40307" y="1632066"/>
            <a:ext cx="851693" cy="1516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96581" y="1633056"/>
            <a:ext cx="815931" cy="30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일요일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341879" y="2122689"/>
            <a:ext cx="851693" cy="151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98241" y="2126432"/>
            <a:ext cx="816110" cy="30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월요일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340307" y="2620967"/>
            <a:ext cx="851693" cy="151604"/>
          </a:xfrm>
          <a:prstGeom prst="rect">
            <a:avLst/>
          </a:prstGeom>
          <a:solidFill>
            <a:srgbClr val="0011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96581" y="2628428"/>
            <a:ext cx="815931" cy="29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화요일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340307" y="3126900"/>
            <a:ext cx="851693" cy="151604"/>
          </a:xfrm>
          <a:prstGeom prst="rect">
            <a:avLst/>
          </a:prstGeom>
          <a:solidFill>
            <a:srgbClr val="53F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96581" y="3128239"/>
            <a:ext cx="815931" cy="300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수요일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1340307" y="3640488"/>
            <a:ext cx="851693" cy="151604"/>
          </a:xfrm>
          <a:prstGeom prst="rect">
            <a:avLst/>
          </a:prstGeom>
          <a:solidFill>
            <a:srgbClr val="FD5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96582" y="3642276"/>
            <a:ext cx="815931" cy="300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목요일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1340307" y="4153234"/>
            <a:ext cx="851693" cy="151604"/>
          </a:xfrm>
          <a:prstGeom prst="rect">
            <a:avLst/>
          </a:prstGeom>
          <a:solidFill>
            <a:srgbClr val="F3FF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96581" y="4160696"/>
            <a:ext cx="815931" cy="29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금요일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340307" y="4673635"/>
            <a:ext cx="851693" cy="151604"/>
          </a:xfrm>
          <a:prstGeom prst="rect">
            <a:avLst/>
          </a:prstGeom>
          <a:solidFill>
            <a:srgbClr val="A9A9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96581" y="4681097"/>
            <a:ext cx="815931" cy="30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토요일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0562" y="1472973"/>
            <a:ext cx="1653267" cy="363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61412" y="1192789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7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en-US" altLang="ko-KR"/>
              <a:t>359,183</a:t>
            </a:r>
            <a:r>
              <a:rPr lang="ko-KR" altLang="en-US"/>
              <a:t>번 승차기록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8101" y="0"/>
            <a:ext cx="7254451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67272" y="2237741"/>
            <a:ext cx="2313217" cy="63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8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14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en-US" altLang="ko-KR"/>
              <a:t>152,037</a:t>
            </a:r>
            <a:r>
              <a:rPr lang="ko-KR" altLang="en-US"/>
              <a:t>번 승차기록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3135" y="3251627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15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21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en-US" altLang="ko-KR"/>
              <a:t>295,648</a:t>
            </a:r>
            <a:r>
              <a:rPr lang="ko-KR" altLang="en-US"/>
              <a:t>번 승차기록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2336" y="4389832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22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30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en-US" altLang="ko-KR"/>
              <a:t>241,707</a:t>
            </a:r>
            <a:r>
              <a:rPr lang="ko-KR" altLang="en-US"/>
              <a:t>번 승차기록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7825" y="5457225"/>
            <a:ext cx="3516923" cy="484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/>
              <a:t>총 </a:t>
            </a:r>
            <a:r>
              <a:rPr lang="en-US" altLang="en-US" sz="2600"/>
              <a:t>1,048,57</a:t>
            </a:r>
            <a:r>
              <a:rPr lang="en-US" altLang="ko-KR" sz="2600"/>
              <a:t>5</a:t>
            </a:r>
            <a:r>
              <a:rPr lang="ko-KR" altLang="en-US" sz="2600"/>
              <a:t> 번 기록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5437" y="525182"/>
            <a:ext cx="2783206" cy="39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하차인원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40307" y="1632066"/>
            <a:ext cx="851693" cy="1516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96581" y="1633056"/>
            <a:ext cx="815931" cy="30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일요일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341879" y="2122689"/>
            <a:ext cx="851693" cy="151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98241" y="2126432"/>
            <a:ext cx="816110" cy="30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월요일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340307" y="2620967"/>
            <a:ext cx="851693" cy="151604"/>
          </a:xfrm>
          <a:prstGeom prst="rect">
            <a:avLst/>
          </a:prstGeom>
          <a:solidFill>
            <a:srgbClr val="0011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96581" y="2628428"/>
            <a:ext cx="815931" cy="29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화요일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340307" y="3126900"/>
            <a:ext cx="851693" cy="151604"/>
          </a:xfrm>
          <a:prstGeom prst="rect">
            <a:avLst/>
          </a:prstGeom>
          <a:solidFill>
            <a:srgbClr val="53F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96581" y="3128239"/>
            <a:ext cx="815931" cy="300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수요일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1340307" y="3640488"/>
            <a:ext cx="851693" cy="151604"/>
          </a:xfrm>
          <a:prstGeom prst="rect">
            <a:avLst/>
          </a:prstGeom>
          <a:solidFill>
            <a:srgbClr val="FD5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96582" y="3642276"/>
            <a:ext cx="815931" cy="300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목요일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1340307" y="4153234"/>
            <a:ext cx="851693" cy="151604"/>
          </a:xfrm>
          <a:prstGeom prst="rect">
            <a:avLst/>
          </a:prstGeom>
          <a:solidFill>
            <a:srgbClr val="F3FF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96581" y="4160696"/>
            <a:ext cx="815931" cy="29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금요일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340307" y="4673635"/>
            <a:ext cx="851693" cy="151604"/>
          </a:xfrm>
          <a:prstGeom prst="rect">
            <a:avLst/>
          </a:prstGeom>
          <a:solidFill>
            <a:srgbClr val="A9A9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96581" y="4681097"/>
            <a:ext cx="815931" cy="30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토요일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0562" y="1472973"/>
            <a:ext cx="1653267" cy="363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61412" y="1192789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7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ko-KR" altLang="en-US"/>
              <a:t>221</a:t>
            </a:r>
            <a:r>
              <a:rPr lang="en-US" altLang="ko-KR"/>
              <a:t>,</a:t>
            </a:r>
            <a:r>
              <a:rPr lang="ko-KR" altLang="en-US"/>
              <a:t>188번 하차기록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7272" y="2237741"/>
            <a:ext cx="2313217" cy="63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8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14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ko-KR" altLang="en-US"/>
              <a:t>98</a:t>
            </a:r>
            <a:r>
              <a:rPr lang="en-US" altLang="ko-KR"/>
              <a:t>,</a:t>
            </a:r>
            <a:r>
              <a:rPr lang="ko-KR" altLang="en-US"/>
              <a:t>791번 하차기록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3135" y="3251627"/>
            <a:ext cx="2313216" cy="642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15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21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ko-KR" altLang="en-US"/>
              <a:t>182</a:t>
            </a:r>
            <a:r>
              <a:rPr lang="en-US" altLang="ko-KR"/>
              <a:t>,</a:t>
            </a:r>
            <a:r>
              <a:rPr lang="ko-KR" altLang="en-US"/>
              <a:t>486번 하차기록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2336" y="4389832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22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30</a:t>
            </a:r>
            <a:r>
              <a:rPr lang="ko-KR" altLang="en-US"/>
              <a:t>일 </a:t>
            </a:r>
          </a:p>
          <a:p>
            <a:pPr>
              <a:defRPr/>
            </a:pPr>
            <a:r>
              <a:rPr lang="ko-KR" altLang="en-US"/>
              <a:t>150</a:t>
            </a:r>
            <a:r>
              <a:rPr lang="en-US" altLang="ko-KR"/>
              <a:t>,</a:t>
            </a:r>
            <a:r>
              <a:rPr lang="ko-KR" altLang="en-US"/>
              <a:t>265번 하차기록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7703" y="5457225"/>
            <a:ext cx="3516923" cy="484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/>
              <a:t>총 </a:t>
            </a:r>
            <a:r>
              <a:rPr lang="en-US" altLang="en-US" sz="2600"/>
              <a:t>652,730</a:t>
            </a:r>
            <a:r>
              <a:rPr lang="ko-KR" altLang="en-US" sz="2600"/>
              <a:t> 번 기록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1317" y="0"/>
            <a:ext cx="7054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7237" y="399644"/>
            <a:ext cx="8228736" cy="57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단순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/>
                <a:ea typeface="나눔스퀘어 ExtraBold"/>
              </a:rPr>
              <a:t>계산시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 한달동안 버스회사가 가져가는 수익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3960" y="1006929"/>
            <a:ext cx="287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571" y="1053829"/>
            <a:ext cx="6433793" cy="5527202"/>
          </a:xfrm>
          <a:prstGeom prst="rect">
            <a:avLst/>
          </a:prstGeom>
        </p:spPr>
      </p:pic>
      <p:sp>
        <p:nvSpPr>
          <p:cNvPr id="23" name="TextBox 18"/>
          <p:cNvSpPr txBox="1"/>
          <p:nvPr/>
        </p:nvSpPr>
        <p:spPr>
          <a:xfrm>
            <a:off x="6961019" y="1423520"/>
            <a:ext cx="4648420" cy="118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-150" normalizeH="0" baseline="0">
                <a:solidFill>
                  <a:srgbClr val="00002F"/>
                </a:solidFill>
                <a:latin typeface="나눔스퀘어 ExtraBold"/>
                <a:ea typeface="나눔스퀘어 ExtraBold"/>
              </a:rPr>
              <a:t>승차기록인 </a:t>
            </a:r>
            <a:r>
              <a:rPr lang="en-US" altLang="en-US" sz="2400"/>
              <a:t>1,048,57</a:t>
            </a:r>
            <a:r>
              <a:rPr lang="en-US" altLang="ko-KR" sz="2400"/>
              <a:t>5</a:t>
            </a:r>
            <a:r>
              <a:rPr lang="ko-KR" altLang="en-US" sz="2400"/>
              <a:t>번 </a:t>
            </a:r>
            <a:r>
              <a:rPr lang="en-US" altLang="ko-KR" sz="2400"/>
              <a:t>*</a:t>
            </a:r>
            <a:r>
              <a:rPr lang="ko-KR" altLang="en-US" sz="2400"/>
              <a:t> </a:t>
            </a:r>
            <a:r>
              <a:rPr lang="en-US" altLang="ko-KR" sz="2400"/>
              <a:t>1,150</a:t>
            </a:r>
            <a:r>
              <a:rPr lang="ko-KR" altLang="en-US" sz="2400"/>
              <a:t>원</a:t>
            </a:r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en-US" altLang="en-US" sz="2400"/>
              <a:t>1,205,861,25</a:t>
            </a:r>
            <a:r>
              <a:rPr lang="en-US" altLang="ko-KR" sz="2400"/>
              <a:t>0</a:t>
            </a:r>
            <a:r>
              <a:rPr lang="ko-KR" altLang="en-US" sz="2400"/>
              <a:t>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42464" y="1507111"/>
            <a:ext cx="4382890" cy="624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71009" y="2632647"/>
            <a:ext cx="2032201" cy="365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약 </a:t>
            </a:r>
            <a:r>
              <a:rPr lang="en-US" altLang="ko-KR"/>
              <a:t>12</a:t>
            </a:r>
            <a:r>
              <a:rPr lang="ko-KR" altLang="en-US"/>
              <a:t>억가량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03551" y="6592426"/>
            <a:ext cx="5921522" cy="265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출처</a:t>
            </a:r>
            <a:r>
              <a:rPr lang="en-US" altLang="ko-KR" sz="1200" dirty="0"/>
              <a:t>:http://bus.jeju.go.kr/</a:t>
            </a:r>
            <a:r>
              <a:rPr lang="en-US" altLang="ko-KR" sz="1200" dirty="0" err="1"/>
              <a:t>publicTrafficInformation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generalBusSchedule</a:t>
            </a:r>
            <a:r>
              <a:rPr lang="en-US" altLang="ko-KR" sz="1200" dirty="0"/>
              <a:t>#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21172" y="6313825"/>
            <a:ext cx="2335126" cy="365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제주버스정보 시스템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461665" y="1976827"/>
            <a:ext cx="546516" cy="245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78989-27C1-43C4-8636-85603324AD7D}"/>
              </a:ext>
            </a:extLst>
          </p:cNvPr>
          <p:cNvSpPr txBox="1"/>
          <p:nvPr/>
        </p:nvSpPr>
        <p:spPr>
          <a:xfrm>
            <a:off x="7021172" y="3092405"/>
            <a:ext cx="291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현금탑승 제외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3389" y="382027"/>
            <a:ext cx="69742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승차기록은 많은데 하차기록이 없는 이유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6397" y="1074770"/>
            <a:ext cx="8029145" cy="362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승차기록이 </a:t>
            </a:r>
            <a:r>
              <a:rPr lang="en-US" altLang="en-US"/>
              <a:t>1,048,57</a:t>
            </a:r>
            <a:r>
              <a:rPr lang="en-US" altLang="ko-KR"/>
              <a:t>5</a:t>
            </a:r>
            <a:r>
              <a:rPr lang="ko-KR" altLang="en-US"/>
              <a:t>번인데 하차기록이 </a:t>
            </a:r>
            <a:r>
              <a:rPr lang="en-US" altLang="en-US"/>
              <a:t>652,730</a:t>
            </a:r>
            <a:r>
              <a:rPr lang="ko-KR" altLang="en-US"/>
              <a:t>번인 이유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01452" y="2788028"/>
            <a:ext cx="2492713" cy="362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801910" y="1150708"/>
            <a:ext cx="4390090" cy="36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무려 </a:t>
            </a:r>
            <a:r>
              <a:rPr lang="en-US" altLang="en-US"/>
              <a:t>395,845</a:t>
            </a:r>
            <a:r>
              <a:rPr lang="ko-KR" altLang="en-US"/>
              <a:t>번이나 차이가난다는 사실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63203" y="6494676"/>
            <a:ext cx="3877237" cy="363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출처</a:t>
            </a:r>
            <a:r>
              <a:rPr lang="en-US" altLang="ko-KR"/>
              <a:t>:</a:t>
            </a:r>
            <a:r>
              <a:rPr lang="ko-KR" altLang="en-US"/>
              <a:t> https://youtu.be/TFprhedOleA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8521" y="1562100"/>
            <a:ext cx="8666189" cy="485306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70832" y="6495456"/>
            <a:ext cx="2254833" cy="362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국토교통부 </a:t>
            </a:r>
            <a:r>
              <a:rPr lang="en-US" altLang="ko-KR"/>
              <a:t>Youtube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11242" y="843110"/>
            <a:ext cx="3512346" cy="364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한달에 승하차 카드찍는 비중이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3389" y="382027"/>
            <a:ext cx="69742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승차기록은 많은데 하차기록이 없는 이유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6397" y="1074770"/>
            <a:ext cx="8029145" cy="362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승차기록이 </a:t>
            </a:r>
            <a:r>
              <a:rPr lang="en-US" altLang="en-US"/>
              <a:t>1,048,57</a:t>
            </a:r>
            <a:r>
              <a:rPr lang="en-US" altLang="ko-KR"/>
              <a:t>5</a:t>
            </a:r>
            <a:r>
              <a:rPr lang="ko-KR" altLang="en-US"/>
              <a:t>번인데 하차기록이 </a:t>
            </a:r>
            <a:r>
              <a:rPr lang="en-US" altLang="en-US"/>
              <a:t>652,730</a:t>
            </a:r>
            <a:r>
              <a:rPr lang="ko-KR" altLang="en-US"/>
              <a:t>번인 이유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43" y="1525554"/>
            <a:ext cx="5989901" cy="46445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701452" y="2788028"/>
            <a:ext cx="2492713" cy="362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19799" y="1528323"/>
            <a:ext cx="6134939" cy="46445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801910" y="1150708"/>
            <a:ext cx="4390090" cy="36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무려 </a:t>
            </a:r>
            <a:r>
              <a:rPr lang="en-US" altLang="en-US"/>
              <a:t>395,845</a:t>
            </a:r>
            <a:r>
              <a:rPr lang="ko-KR" altLang="en-US"/>
              <a:t>번이나 차이가난다는 사실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63203" y="6494676"/>
            <a:ext cx="3877237" cy="363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출처</a:t>
            </a:r>
            <a:r>
              <a:rPr lang="en-US" altLang="ko-KR"/>
              <a:t>:</a:t>
            </a:r>
            <a:r>
              <a:rPr lang="ko-KR" altLang="en-US"/>
              <a:t> https://youtu.be/TFprhedOleA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70832" y="6495456"/>
            <a:ext cx="2254833" cy="362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국토교통부 </a:t>
            </a:r>
            <a:r>
              <a:rPr lang="en-US" altLang="ko-KR"/>
              <a:t>Youtube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11241" y="843110"/>
            <a:ext cx="3735589" cy="364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한달에 승하차 카드찍는 비중이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19" y="1163414"/>
            <a:ext cx="9931970" cy="425010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18981" y="1910465"/>
            <a:ext cx="1608319" cy="364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5066" y="6494051"/>
            <a:ext cx="1766124" cy="3639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:</a:t>
            </a:r>
            <a:r>
              <a:rPr lang="ko-KR" altLang="en-US"/>
              <a:t> 나무위키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665312" y="3866213"/>
            <a:ext cx="2225102" cy="245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F8D0A-9598-45F9-8E33-6F94E44091C1}"/>
              </a:ext>
            </a:extLst>
          </p:cNvPr>
          <p:cNvSpPr txBox="1"/>
          <p:nvPr/>
        </p:nvSpPr>
        <p:spPr>
          <a:xfrm>
            <a:off x="480060" y="432383"/>
            <a:ext cx="7746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만약 타지역처럼 균일 요금제를 받는다면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0060" y="432383"/>
            <a:ext cx="7746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만약 타지역처럼 균일 요금제를 받는다면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18981" y="1910465"/>
            <a:ext cx="1608319" cy="364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35066" y="6494051"/>
            <a:ext cx="1766124" cy="3639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:</a:t>
            </a:r>
            <a:r>
              <a:rPr lang="ko-KR" altLang="en-US"/>
              <a:t> 나무위키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7997" y="1754318"/>
            <a:ext cx="3103371" cy="358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1,000</a:t>
            </a:r>
            <a:r>
              <a:rPr lang="ko-KR" altLang="en-US"/>
              <a:t>원 </a:t>
            </a:r>
            <a:r>
              <a:rPr lang="en-US" altLang="ko-KR"/>
              <a:t>*</a:t>
            </a:r>
            <a:r>
              <a:rPr lang="ko-KR" altLang="en-US"/>
              <a:t> </a:t>
            </a:r>
            <a:r>
              <a:rPr lang="en-US" altLang="en-US"/>
              <a:t>395,845</a:t>
            </a:r>
            <a:r>
              <a:rPr lang="ko-KR" altLang="en-US"/>
              <a:t>번 </a:t>
            </a:r>
            <a:r>
              <a:rPr lang="en-US" altLang="ko-KR"/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59513" y="1660628"/>
            <a:ext cx="2459262" cy="518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/>
              <a:t>395,845,000</a:t>
            </a:r>
            <a:r>
              <a:rPr lang="ko-KR" altLang="en-US" sz="2800"/>
              <a:t>원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4841" y="2526655"/>
            <a:ext cx="4761033" cy="1186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단순 국밥 한그릇으로 계산시 </a:t>
            </a:r>
            <a:r>
              <a:rPr lang="en-US" altLang="en-US"/>
              <a:t>49,480</a:t>
            </a:r>
            <a:r>
              <a:rPr lang="ko-KR" altLang="en-US"/>
              <a:t>그릇</a:t>
            </a:r>
          </a:p>
          <a:p>
            <a:pPr>
              <a:defRPr/>
            </a:pPr>
            <a:r>
              <a:rPr lang="ko-KR" altLang="en-US"/>
              <a:t>만약 빅데이터 수강생과 강사님포함 </a:t>
            </a:r>
            <a:r>
              <a:rPr lang="en-US" altLang="ko-KR"/>
              <a:t>25</a:t>
            </a:r>
            <a:r>
              <a:rPr lang="ko-KR" altLang="en-US"/>
              <a:t>명이 </a:t>
            </a:r>
          </a:p>
          <a:p>
            <a:pPr>
              <a:defRPr/>
            </a:pPr>
            <a:r>
              <a:rPr lang="ko-KR" altLang="en-US"/>
              <a:t>하루 </a:t>
            </a:r>
            <a:r>
              <a:rPr lang="en-US" altLang="ko-KR"/>
              <a:t>3</a:t>
            </a:r>
            <a:r>
              <a:rPr lang="ko-KR" altLang="en-US"/>
              <a:t>끼  국밥만 먹는다고</a:t>
            </a:r>
          </a:p>
          <a:p>
            <a:pPr>
              <a:defRPr/>
            </a:pPr>
            <a:r>
              <a:rPr lang="ko-KR" altLang="en-US"/>
              <a:t>가정했을때 약 </a:t>
            </a:r>
            <a:r>
              <a:rPr lang="en-US" altLang="ko-KR"/>
              <a:t>659</a:t>
            </a:r>
            <a:r>
              <a:rPr lang="ko-KR" altLang="en-US"/>
              <a:t>일간 먹을수 있습니다</a:t>
            </a:r>
            <a:r>
              <a:rPr lang="en-US" altLang="ko-KR"/>
              <a:t>.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227143"/>
            <a:ext cx="5121474" cy="357426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89391" y="1449829"/>
            <a:ext cx="1406202" cy="367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다음승차시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5738" y="3615797"/>
            <a:ext cx="4116705" cy="11796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7200" spc="-3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15738" y="4954272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나눔스퀘어 Bold"/>
                <a:ea typeface="나눔스퀘어 Bold"/>
              </a:rPr>
              <a:t>봐주셔서 감사합니다</a:t>
            </a:r>
            <a:r>
              <a:rPr lang="en-US" altLang="ko-KR" dirty="0"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BA340-29E1-40D8-90D8-7FA1C9158F3F}"/>
              </a:ext>
            </a:extLst>
          </p:cNvPr>
          <p:cNvSpPr txBox="1"/>
          <p:nvPr/>
        </p:nvSpPr>
        <p:spPr>
          <a:xfrm>
            <a:off x="0" y="519869"/>
            <a:ext cx="372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spc="-3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참고자료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31EEF4-B19F-49BA-B7BD-99D0B45C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2" y="1407958"/>
            <a:ext cx="1895740" cy="581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32F6E2-C1DA-4591-B8E9-6B8A99DBAA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9" y="2178393"/>
            <a:ext cx="1985673" cy="6086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B89009-687F-4996-888C-CCBE962B1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2" y="2950182"/>
            <a:ext cx="1895740" cy="665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99DF43-CA3C-48AD-92E1-79A70B37A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2" y="3857555"/>
            <a:ext cx="1907406" cy="6656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55E57E-DD18-43C1-B056-5A937CBD0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88" y="4764928"/>
            <a:ext cx="1895740" cy="5159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08EAD1-5585-46BB-8497-66451141B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876" y="1407959"/>
            <a:ext cx="1895740" cy="7704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36CC0D-FEC1-4517-81C7-3F196E3368BB}"/>
              </a:ext>
            </a:extLst>
          </p:cNvPr>
          <p:cNvSpPr txBox="1"/>
          <p:nvPr/>
        </p:nvSpPr>
        <p:spPr>
          <a:xfrm>
            <a:off x="3805554" y="494970"/>
            <a:ext cx="372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spc="-3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분석도구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B43A01C-9F53-45B1-BD72-DBA1CECEA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0876" y="2490937"/>
            <a:ext cx="1895740" cy="770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1619" y="2507240"/>
            <a:ext cx="1813345" cy="1843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54738" y="411607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제주도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승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하차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 TOP 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1220" y="2507240"/>
            <a:ext cx="1816520" cy="1843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rgbClr val="00002F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 sz="11500" b="1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4614" y="4116070"/>
            <a:ext cx="3305722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버스 승</a:t>
            </a:r>
            <a:r>
              <a:rPr lang="en-US" altLang="ko-KR" sz="20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20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하차 </a:t>
            </a:r>
            <a:r>
              <a:rPr lang="en-US" altLang="ko-KR" sz="20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Data</a:t>
            </a:r>
            <a:r>
              <a:rPr lang="ko-KR" altLang="en-US" sz="20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를 통해 </a:t>
            </a:r>
            <a:endParaRPr lang="en-US" altLang="ko-KR" sz="2000" dirty="0">
              <a:solidFill>
                <a:srgbClr val="00002F"/>
              </a:solidFill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ko-KR" altLang="en-US" sz="2000" dirty="0">
                <a:solidFill>
                  <a:srgbClr val="00002F"/>
                </a:solidFill>
                <a:latin typeface="나눔스퀘어 ExtraBold"/>
                <a:ea typeface="나눔스퀘어 ExtraBold"/>
              </a:rPr>
              <a:t>알 수 있는 것</a:t>
            </a:r>
            <a:endParaRPr lang="en-US" altLang="ko-KR" sz="2000" dirty="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5551" y="627893"/>
            <a:ext cx="2400897" cy="57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CONTENTS</a:t>
            </a:r>
            <a:endParaRPr lang="ko-KR" altLang="en-US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rgbClr val="00002F"/>
                </a:solidFill>
                <a:latin typeface="나눔스퀘어 Bold"/>
                <a:ea typeface="나눔스퀘어 Bold"/>
              </a:rPr>
              <a:t>01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5622654" cy="10380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제주도에서 승하차를 가장 많이 하는 곳 을 파악 후</a:t>
            </a:r>
          </a:p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그에 맞춰 노선별로 버스전용차로의 신설 예상도 파악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97513" y="2565538"/>
            <a:ext cx="3621571" cy="575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 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51910" y="185531"/>
            <a:ext cx="4833802" cy="57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제주도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 TOP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4953" y="267626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999" y="956924"/>
            <a:ext cx="11076412" cy="5674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flipV="1">
            <a:off x="1026522" y="984498"/>
            <a:ext cx="2811011" cy="4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3079" y="445198"/>
            <a:ext cx="7383780" cy="573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0214" y="2012549"/>
            <a:ext cx="5655786" cy="416116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199" y="2015329"/>
            <a:ext cx="5652706" cy="41652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698480" y="1340526"/>
            <a:ext cx="2795041" cy="364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기존 버스전용차로 구간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589008"/>
            <a:ext cx="4494224" cy="26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/>
              <a:t>출처 </a:t>
            </a:r>
            <a:r>
              <a:rPr lang="en-US" altLang="ko-KR" sz="1200"/>
              <a:t>:</a:t>
            </a:r>
            <a:r>
              <a:rPr lang="ko-KR" altLang="en-US" sz="1200"/>
              <a:t> https://blog.naver.com/maisonsondemul/221379861486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91235" y="447280"/>
            <a:ext cx="7383782" cy="573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98480" y="1340526"/>
            <a:ext cx="2795041" cy="364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기존 버스전용차로 구간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2553" y="1907746"/>
            <a:ext cx="5559470" cy="42974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6417" y="1881577"/>
            <a:ext cx="5326110" cy="43482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0" y="6589008"/>
            <a:ext cx="4494224" cy="26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/>
              <a:t>출처 </a:t>
            </a:r>
            <a:r>
              <a:rPr lang="en-US" altLang="ko-KR" sz="1200"/>
              <a:t>:</a:t>
            </a:r>
            <a:r>
              <a:rPr lang="ko-KR" altLang="en-US" sz="1200"/>
              <a:t> https://blog.naver.com/maisonsondemul/221379861486</a:t>
            </a:r>
          </a:p>
        </p:txBody>
      </p:sp>
      <p:cxnSp>
        <p:nvCxnSpPr>
          <p:cNvPr id="26" name="직선 연결선 17"/>
          <p:cNvCxnSpPr/>
          <p:nvPr/>
        </p:nvCxnSpPr>
        <p:spPr>
          <a:xfrm flipV="1">
            <a:off x="1093494" y="983605"/>
            <a:ext cx="2811011" cy="4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87115" y="224567"/>
            <a:ext cx="7621036" cy="57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5035" y="291048"/>
            <a:ext cx="554355" cy="451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999" y="956924"/>
            <a:ext cx="11076412" cy="567444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679616" y="2851254"/>
            <a:ext cx="538708" cy="183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3" name="직선 화살표 연결선 22"/>
          <p:cNvCxnSpPr>
            <a:endCxn id="24" idx="1"/>
          </p:cNvCxnSpPr>
          <p:nvPr/>
        </p:nvCxnSpPr>
        <p:spPr>
          <a:xfrm flipV="1">
            <a:off x="4218325" y="1967225"/>
            <a:ext cx="4914901" cy="975765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133226" y="1887199"/>
            <a:ext cx="1061803" cy="160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68305" y="1872560"/>
            <a:ext cx="427087" cy="183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7" name="직선 화살표 연결선 26"/>
          <p:cNvCxnSpPr>
            <a:stCxn id="25" idx="3"/>
            <a:endCxn id="24" idx="1"/>
          </p:cNvCxnSpPr>
          <p:nvPr/>
        </p:nvCxnSpPr>
        <p:spPr>
          <a:xfrm>
            <a:off x="4095393" y="1964297"/>
            <a:ext cx="5037833" cy="292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3079" y="445198"/>
            <a:ext cx="7383780" cy="573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11358" y="1114111"/>
            <a:ext cx="1366290" cy="36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신설예상도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728" y="1560997"/>
            <a:ext cx="5530231" cy="51442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555756"/>
            <a:ext cx="5580697" cy="5115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rgbClr val="00002F"/>
                </a:solidFill>
                <a:latin typeface="나눔스퀘어 Bold"/>
                <a:ea typeface="나눔스퀘어 Bold"/>
              </a:rPr>
              <a:t>01</a:t>
            </a:r>
            <a:endParaRPr lang="ko-KR" altLang="en-US" sz="4400" spc="-300">
              <a:solidFill>
                <a:srgbClr val="00002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65913"/>
            <a:ext cx="5176829" cy="930036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나눔스퀘어 Bold"/>
                <a:ea typeface="나눔스퀘어 Bold"/>
              </a:rPr>
              <a:t>승</a:t>
            </a:r>
            <a:r>
              <a:rPr lang="en-US" altLang="ko-KR" dirty="0">
                <a:latin typeface="나눔스퀘어 Bold"/>
                <a:ea typeface="나눔스퀘어 Bold"/>
              </a:rPr>
              <a:t>,</a:t>
            </a:r>
            <a:r>
              <a:rPr lang="ko-KR" altLang="en-US" dirty="0">
                <a:latin typeface="나눔스퀘어 Bold"/>
                <a:ea typeface="나눔스퀘어 Bold"/>
              </a:rPr>
              <a:t>하차 데이터를 추출하여 알 수 있는 것</a:t>
            </a:r>
            <a:endParaRPr lang="en-US" altLang="ko-KR" dirty="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7513" y="2565538"/>
            <a:ext cx="3457239" cy="575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버스 승하차 데이터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453</Words>
  <Application>Microsoft Office PowerPoint</Application>
  <PresentationFormat>와이드스크린</PresentationFormat>
  <Paragraphs>109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나눔스퀘어 Bold</vt:lpstr>
      <vt:lpstr>나눔스퀘어 ExtraBold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ICT01_04</cp:lastModifiedBy>
  <cp:revision>80</cp:revision>
  <dcterms:created xsi:type="dcterms:W3CDTF">2017-05-29T09:12:16Z</dcterms:created>
  <dcterms:modified xsi:type="dcterms:W3CDTF">2019-12-06T03:44:01Z</dcterms:modified>
  <cp:version>1000.0000.01</cp:version>
</cp:coreProperties>
</file>